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</p:sldIdLst>
  <p:sldSz cx="15125700" cy="10693400"/>
  <p:notesSz cx="9540875" cy="6865938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1060" y="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ert Stewart" userId="98cd55f9-1b82-49ff-ae90-e467840e8747" providerId="ADAL" clId="{F873C3B0-1DE1-451D-8833-9F48A8A38BF3}"/>
    <pc:docChg chg="undo custSel modSld">
      <pc:chgData name="Robert Stewart" userId="98cd55f9-1b82-49ff-ae90-e467840e8747" providerId="ADAL" clId="{F873C3B0-1DE1-451D-8833-9F48A8A38BF3}" dt="2026-04-12T11:24:12.191" v="279" actId="20577"/>
      <pc:docMkLst>
        <pc:docMk/>
      </pc:docMkLst>
      <pc:sldChg chg="modSp mod">
        <pc:chgData name="Robert Stewart" userId="98cd55f9-1b82-49ff-ae90-e467840e8747" providerId="ADAL" clId="{F873C3B0-1DE1-451D-8833-9F48A8A38BF3}" dt="2026-04-12T11:24:12.191" v="279" actId="20577"/>
        <pc:sldMkLst>
          <pc:docMk/>
          <pc:sldMk cId="3029089370" sldId="257"/>
        </pc:sldMkLst>
        <pc:graphicFrameChg chg="modGraphic">
          <ac:chgData name="Robert Stewart" userId="98cd55f9-1b82-49ff-ae90-e467840e8747" providerId="ADAL" clId="{F873C3B0-1DE1-451D-8833-9F48A8A38BF3}" dt="2026-04-12T11:24:12.191" v="279" actId="20577"/>
          <ac:graphicFrameMkLst>
            <pc:docMk/>
            <pc:sldMk cId="3029089370" sldId="257"/>
            <ac:graphicFrameMk id="4" creationId="{2628CFC5-0C5B-92FD-5DE4-B6B3846C7A8A}"/>
          </ac:graphicFrameMkLst>
        </pc:graphicFrameChg>
      </pc:sldChg>
      <pc:sldChg chg="modSp mod">
        <pc:chgData name="Robert Stewart" userId="98cd55f9-1b82-49ff-ae90-e467840e8747" providerId="ADAL" clId="{F873C3B0-1DE1-451D-8833-9F48A8A38BF3}" dt="2026-03-29T16:02:19.914" v="65" actId="20577"/>
        <pc:sldMkLst>
          <pc:docMk/>
          <pc:sldMk cId="1643783237" sldId="259"/>
        </pc:sldMkLst>
        <pc:graphicFrameChg chg="modGraphic">
          <ac:chgData name="Robert Stewart" userId="98cd55f9-1b82-49ff-ae90-e467840e8747" providerId="ADAL" clId="{F873C3B0-1DE1-451D-8833-9F48A8A38BF3}" dt="2026-03-29T16:02:19.914" v="65" actId="20577"/>
          <ac:graphicFrameMkLst>
            <pc:docMk/>
            <pc:sldMk cId="1643783237" sldId="259"/>
            <ac:graphicFrameMk id="4" creationId="{2628CFC5-0C5B-92FD-5DE4-B6B3846C7A8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34427" y="3314954"/>
            <a:ext cx="1285684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68855" y="5988304"/>
            <a:ext cx="1058799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5628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78973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5119985" cy="10692003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0"/>
            <a:ext cx="15119985" cy="10692130"/>
          </a:xfrm>
          <a:custGeom>
            <a:avLst/>
            <a:gdLst/>
            <a:ahLst/>
            <a:cxnLst/>
            <a:rect l="l" t="t" r="r" b="b"/>
            <a:pathLst>
              <a:path w="15119985" h="10692130">
                <a:moveTo>
                  <a:pt x="15119985" y="0"/>
                </a:moveTo>
                <a:lnTo>
                  <a:pt x="0" y="0"/>
                </a:lnTo>
                <a:lnTo>
                  <a:pt x="0" y="10692003"/>
                </a:lnTo>
                <a:lnTo>
                  <a:pt x="15119985" y="10692003"/>
                </a:lnTo>
                <a:lnTo>
                  <a:pt x="15119985" y="0"/>
                </a:lnTo>
                <a:close/>
              </a:path>
            </a:pathLst>
          </a:custGeom>
          <a:solidFill>
            <a:srgbClr val="FFFFFF">
              <a:alpha val="61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6285" y="427736"/>
            <a:ext cx="1361313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6285" y="2459482"/>
            <a:ext cx="1361313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142738" y="9944862"/>
            <a:ext cx="484022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56285" y="9944862"/>
            <a:ext cx="34789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890504" y="9944862"/>
            <a:ext cx="34789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1D267-A6D9-7119-A980-E7C03935D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2628CFC5-0C5B-92FD-5DE4-B6B3846C7A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799354"/>
              </p:ext>
            </p:extLst>
          </p:nvPr>
        </p:nvGraphicFramePr>
        <p:xfrm>
          <a:off x="1009650" y="1025271"/>
          <a:ext cx="12698413" cy="85915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97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5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70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2925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MONDAY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8480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32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TUESDAY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29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WEDNESDAY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3070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33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THURSDAY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28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FRIDAY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2969">
                <a:tc>
                  <a:txBody>
                    <a:bodyPr/>
                    <a:lstStyle/>
                    <a:p>
                      <a:pPr marL="12065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SOUP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Tuscan Bean </a:t>
                      </a:r>
                    </a:p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7975" marR="30035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4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Cream of Vegetable</a:t>
                      </a:r>
                      <a:endParaRPr lang="en-GB" sz="1500" b="0" spc="-5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307975" marR="30035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7020" marR="2794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Butternut &amp; Pepper</a:t>
                      </a:r>
                      <a:endParaRPr lang="en-GB" sz="1500" b="0" spc="-3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287020" marR="2794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Tomato &amp; Basil</a:t>
                      </a:r>
                      <a:endParaRPr lang="en-GB" sz="1500" b="0" spc="-4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255" marR="2540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</a:t>
                      </a:r>
                      <a:r>
                        <a:rPr lang="en-GB" sz="15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hef’s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Soup of the day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3919">
                <a:tc>
                  <a:txBody>
                    <a:bodyPr/>
                    <a:lstStyle/>
                    <a:p>
                      <a:pPr marL="118745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MA</a:t>
                      </a:r>
                      <a:r>
                        <a:rPr lang="en-GB"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I</a:t>
                      </a: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N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0555" marR="113664" indent="-509270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500" b="0" spc="-3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Jerk  Spiced Chicken </a:t>
                      </a:r>
                      <a:endParaRPr lang="en-GB" sz="1500" b="0" spc="-3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58419" indent="-185420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Korean beef strips with peppers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lang="en-GB" sz="1500" dirty="0">
                          <a:latin typeface="Sofia Pro"/>
                          <a:cs typeface="Times New Roman"/>
                        </a:rPr>
                        <a:t> Vegetable Lasagne</a:t>
                      </a:r>
                    </a:p>
                  </a:txBody>
                  <a:tcPr marL="0" marR="0" marT="10350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6559" marR="59055" indent="-34988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500">
                          <a:latin typeface="Sofia Pro"/>
                          <a:cs typeface="Times New Roman"/>
                        </a:rPr>
                        <a:t>coconut chicken</a:t>
                      </a:r>
                      <a:endParaRPr lang="en-GB" sz="1500" dirty="0">
                        <a:latin typeface="Sofia Pro"/>
                        <a:cs typeface="Times New Roman"/>
                      </a:endParaRPr>
                    </a:p>
                    <a:p>
                      <a:pPr marL="416559" marR="59055" indent="-34988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500" dirty="0">
                          <a:latin typeface="Sofia Pro"/>
                          <a:cs typeface="Times New Roman"/>
                        </a:rPr>
                        <a:t>Curry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8455" marR="330835" indent="6667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Battered</a:t>
                      </a:r>
                      <a:r>
                        <a:rPr sz="1500" b="0" spc="-1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1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Fish Goujon</a:t>
                      </a:r>
                      <a:r>
                        <a:rPr sz="1500" b="0" spc="-1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1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</a:t>
                      </a:r>
                      <a:r>
                        <a:rPr sz="1500" b="0" spc="-1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artar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sauce,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L</a:t>
                      </a:r>
                      <a:r>
                        <a:rPr sz="15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emon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Wedge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1095">
                <a:tc>
                  <a:txBody>
                    <a:bodyPr/>
                    <a:lstStyle/>
                    <a:p>
                      <a:pPr marL="275590" marR="118110" indent="-149860" algn="ctr">
                        <a:lnSpc>
                          <a:spcPts val="1920"/>
                        </a:lnSpc>
                        <a:spcBef>
                          <a:spcPts val="1375"/>
                        </a:spcBef>
                      </a:pPr>
                      <a:r>
                        <a:rPr sz="1300" spc="-204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VEGGIE </a:t>
                      </a: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MAIN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174625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lang="en-GB"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Chickpea, Spinach &amp; Quorn  Shakshuka (eggless), quick pickled cucumber &amp; dill </a:t>
                      </a: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379730" marR="372110" algn="ctr">
                        <a:lnSpc>
                          <a:spcPct val="100000"/>
                        </a:lnSpc>
                      </a:pP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Black eye bean &amp; sweetcorn chilli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Charred courgette with garlic &amp; herb yoghurt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8279" marR="200025" algn="ctr">
                        <a:lnSpc>
                          <a:spcPct val="100000"/>
                        </a:lnSpc>
                      </a:pPr>
                      <a:endParaRPr lang="en-GB" sz="1500" dirty="0">
                        <a:latin typeface="Sofia Pro"/>
                        <a:cs typeface="Sofia Pro"/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9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Tofu &amp; Vegetable stir-fry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81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45720" algn="ctr">
                        <a:lnSpc>
                          <a:spcPct val="100000"/>
                        </a:lnSpc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Halloumi, Sweet Chilli Sauce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29665">
                <a:tc>
                  <a:txBody>
                    <a:bodyPr/>
                    <a:lstStyle/>
                    <a:p>
                      <a:pPr marL="129539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300" spc="-2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STREET</a:t>
                      </a:r>
                    </a:p>
                    <a:p>
                      <a:pPr marL="129539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300" spc="-2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EATS</a:t>
                      </a:r>
                      <a:endParaRPr lang="en-GB"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12827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015" marR="366395" algn="ctr">
                        <a:lnSpc>
                          <a:spcPct val="100000"/>
                        </a:lnSpc>
                        <a:spcBef>
                          <a:spcPts val="171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Baked Potato :-Beans, Tuna Mayo, Cheese, Coleslaw</a:t>
                      </a:r>
                    </a:p>
                  </a:txBody>
                  <a:tcPr marL="0" marR="0" marT="21717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88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Southern Fried Chicken </a:t>
                      </a:r>
                      <a:r>
                        <a:rPr lang="en-GB" sz="1500">
                          <a:latin typeface="Sofia Pro"/>
                          <a:cs typeface="Sofia Pro"/>
                        </a:rPr>
                        <a:t>Burger, </a:t>
                      </a:r>
                      <a:r>
                        <a:rPr lang="en-GB" sz="1500" dirty="0">
                          <a:latin typeface="Sofia Pro"/>
                          <a:cs typeface="Sofia Pro"/>
                        </a:rPr>
                        <a:t>Fries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endParaRPr lang="en-GB"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Grilled Panini’s :-</a:t>
                      </a:r>
                    </a:p>
                    <a:p>
                      <a:pPr marL="843915" marR="60960" indent="-774700" algn="ctr">
                        <a:lnSpc>
                          <a:spcPct val="100000"/>
                        </a:lnSpc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Cheese, Tomato &amp; Pesto</a:t>
                      </a:r>
                    </a:p>
                    <a:p>
                      <a:pPr marL="843915" marR="60960" indent="-774700" algn="ctr">
                        <a:lnSpc>
                          <a:spcPct val="100000"/>
                        </a:lnSpc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Tuna &amp; Sweetcorn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Chicken Chow Mein 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5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Cheese &amp; Tomato Pizza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13843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lang="en-GB"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SIDE</a:t>
                      </a:r>
                      <a:endParaRPr lang="en-GB"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Rice &amp; Peas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Jamaican Steamed Cabbage &amp; Kale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Caribbean Glazed Carrots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Lime-pickled red onion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Roasted Sweet Potato Wedges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Charred sweetcorn &amp; pepper medley</a:t>
                      </a: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Garlic &amp; Rosemary Focaccia</a:t>
                      </a:r>
                    </a:p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Roasted Mediterranean vegetables</a:t>
                      </a:r>
                    </a:p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Lemon dressed beans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0880" marR="106045" lvl="0" indent="-57785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50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Carrot &amp; cucumber Salad</a:t>
                      </a:r>
                      <a:endParaRPr lang="en-GB" sz="1500" dirty="0">
                        <a:latin typeface="Sofia Pro"/>
                        <a:cs typeface="Sofia Pro"/>
                      </a:endParaRP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endParaRPr lang="en-GB" sz="1500" b="0" spc="-4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Cumin 50/50 Rice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endParaRPr lang="en-GB" sz="1500" b="0" spc="-4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Garlic, Soy &amp; Honey Broccoli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6413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3395" marR="48577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Chip Shop Chips, Baked Beans, Mushy Peas, Garden Peas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6413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97305">
                <a:tc>
                  <a:txBody>
                    <a:bodyPr/>
                    <a:lstStyle/>
                    <a:p>
                      <a:pPr marL="118745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8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DESSERT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32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Banoffee Pie Pot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682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346710" marR="343535" algn="ctr">
                        <a:lnSpc>
                          <a:spcPct val="100000"/>
                        </a:lnSpc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Waffles, Berry Compote &amp; Chocolate Sauce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           Strawberry Trifle 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76200" marR="67945" indent="237490" algn="ctr">
                        <a:lnSpc>
                          <a:spcPct val="124300"/>
                        </a:lnSpc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1303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222885" marR="215265" algn="ctr">
                        <a:lnSpc>
                          <a:spcPct val="100000"/>
                        </a:lnSpc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Sticky Toffee  &amp; Date Pudding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479425" marR="162560" indent="-309245" algn="ctr">
                        <a:lnSpc>
                          <a:spcPct val="124300"/>
                        </a:lnSpc>
                      </a:pP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Selection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of</a:t>
                      </a:r>
                      <a:r>
                        <a:rPr sz="1500" b="0" spc="29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I</a:t>
                      </a:r>
                      <a:r>
                        <a:rPr sz="15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ce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creams Jelly</a:t>
                      </a:r>
                      <a:r>
                        <a:rPr sz="1500" b="0" spc="-6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1303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65200">
                <a:tc>
                  <a:txBody>
                    <a:bodyPr/>
                    <a:lstStyle/>
                    <a:p>
                      <a:pPr marL="13716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5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DAILY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5">
                  <a:txBody>
                    <a:bodyPr/>
                    <a:lstStyle/>
                    <a:p>
                      <a:pPr marL="4335780" marR="4328160" algn="ctr">
                        <a:lnSpc>
                          <a:spcPct val="146900"/>
                        </a:lnSpc>
                        <a:spcBef>
                          <a:spcPts val="695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Baked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jacket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potato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with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toppings</a:t>
                      </a:r>
                      <a:endParaRPr lang="en-GB" sz="1500" b="0" spc="-2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4335780" marR="4328160" algn="ctr">
                        <a:lnSpc>
                          <a:spcPct val="146900"/>
                        </a:lnSpc>
                        <a:spcBef>
                          <a:spcPts val="695"/>
                        </a:spcBef>
                      </a:pP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Salad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bar</a:t>
                      </a: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– Freshly Baked Bread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8826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9089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1D267-A6D9-7119-A980-E7C03935D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2628CFC5-0C5B-92FD-5DE4-B6B3846C7A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297223"/>
              </p:ext>
            </p:extLst>
          </p:nvPr>
        </p:nvGraphicFramePr>
        <p:xfrm>
          <a:off x="1009650" y="1025271"/>
          <a:ext cx="12698413" cy="85655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97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5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70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2925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MONDAY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8480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32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TUESDAY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29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WEDNESDAY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3070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33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THURSDAY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28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FRIDAY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2969">
                <a:tc>
                  <a:txBody>
                    <a:bodyPr/>
                    <a:lstStyle/>
                    <a:p>
                      <a:pPr marL="12065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SOUP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Moroccan Chickpea</a:t>
                      </a: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7975" marR="30035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4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Lentil &amp; Cumin</a:t>
                      </a:r>
                      <a:endParaRPr lang="en-GB" sz="1500" b="0" spc="-5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307975" marR="30035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7020" marR="2794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Leek &amp; Potato</a:t>
                      </a:r>
                      <a:endParaRPr lang="en-GB" sz="1500" b="0" spc="-3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287020" marR="2794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Cream of Mushroom</a:t>
                      </a:r>
                      <a:endParaRPr lang="en-GB" sz="1500" b="0" spc="-4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255" marR="2540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</a:t>
                      </a:r>
                      <a:r>
                        <a:rPr lang="en-GB" sz="15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hef’s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Soup of the day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3919">
                <a:tc>
                  <a:txBody>
                    <a:bodyPr/>
                    <a:lstStyle/>
                    <a:p>
                      <a:pPr marL="118745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MA</a:t>
                      </a:r>
                      <a:r>
                        <a:rPr lang="en-GB"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I</a:t>
                      </a: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N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0555" marR="113664" indent="-50927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Fishermen's Pie</a:t>
                      </a: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58419" indent="-18542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Halal Turkey Mince Burger</a:t>
                      </a:r>
                    </a:p>
                    <a:p>
                      <a:pPr marL="250825" marR="58419" indent="-18542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Crispy Onions </a:t>
                      </a: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Quorn Ragu &amp; Penne 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350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6559" marR="59055" indent="-34988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Lamb Biriyani 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8455" marR="330835" indent="6667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Crispy Chicken Fillet 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1095">
                <a:tc>
                  <a:txBody>
                    <a:bodyPr/>
                    <a:lstStyle/>
                    <a:p>
                      <a:pPr marL="275590" marR="118110" indent="-149860" algn="ctr">
                        <a:lnSpc>
                          <a:spcPts val="1920"/>
                        </a:lnSpc>
                        <a:spcBef>
                          <a:spcPts val="1375"/>
                        </a:spcBef>
                      </a:pPr>
                      <a:r>
                        <a:rPr sz="1300" spc="-204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VEGGIE </a:t>
                      </a: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MAIN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174625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GB"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Plant Based Sausage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379730" marR="372110" algn="ctr">
                        <a:lnSpc>
                          <a:spcPct val="100000"/>
                        </a:lnSpc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Crispy Mac n Cheese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208279" marR="200025" algn="ctr">
                        <a:lnSpc>
                          <a:spcPct val="100000"/>
                        </a:lnSpc>
                      </a:pPr>
                      <a:r>
                        <a:rPr lang="en-GB" sz="1500" b="0" spc="-4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Harissa Butter Bean Stew</a:t>
                      </a:r>
                    </a:p>
                    <a:p>
                      <a:pPr marL="208279" marR="200025" algn="ctr">
                        <a:lnSpc>
                          <a:spcPct val="100000"/>
                        </a:lnSpc>
                      </a:pPr>
                      <a:r>
                        <a:rPr lang="en-GB" sz="1500" b="0" spc="-4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Pink Pickled Turnips</a:t>
                      </a:r>
                    </a:p>
                    <a:p>
                      <a:pPr marL="117475" marR="110489" algn="ctr">
                        <a:lnSpc>
                          <a:spcPct val="100000"/>
                        </a:lnSpc>
                      </a:pPr>
                      <a:endParaRPr lang="en-GB" sz="1500" b="0" spc="-4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123189" marR="114935" indent="20320" algn="ctr">
                        <a:lnSpc>
                          <a:spcPct val="100000"/>
                        </a:lnSpc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Red Lentil Dhal with Roasted Carrots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181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lang="en-GB" sz="1500" dirty="0">
                          <a:latin typeface="Sofia Pro"/>
                          <a:cs typeface="Times New Roman"/>
                        </a:rPr>
                        <a:t>Fishless Fingers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29665">
                <a:tc>
                  <a:txBody>
                    <a:bodyPr/>
                    <a:lstStyle/>
                    <a:p>
                      <a:pPr marL="129539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300" spc="-2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STREET</a:t>
                      </a:r>
                    </a:p>
                    <a:p>
                      <a:pPr marL="129539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300" spc="-2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EATS</a:t>
                      </a:r>
                      <a:endParaRPr lang="en-GB"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128270" marB="0" vert="vert270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015" marR="366395" algn="ctr">
                        <a:lnSpc>
                          <a:spcPct val="100000"/>
                        </a:lnSpc>
                        <a:spcBef>
                          <a:spcPts val="171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Baked Potato :-Beans, Tuna Mayo, Cheese, Coleslaw</a:t>
                      </a:r>
                    </a:p>
                  </a:txBody>
                  <a:tcPr marL="0" marR="0" marT="21717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88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Hot &amp; Spicy Chicken Wings, Seasoned Wedges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Grilled Panini’s :-</a:t>
                      </a:r>
                    </a:p>
                    <a:p>
                      <a:pPr marL="843915" marR="60960" indent="-774700" algn="ctr">
                        <a:lnSpc>
                          <a:spcPct val="100000"/>
                        </a:lnSpc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Cheese, Tomato &amp; Pesto</a:t>
                      </a:r>
                    </a:p>
                    <a:p>
                      <a:pPr marL="843915" marR="60960" indent="-774700" algn="ctr">
                        <a:lnSpc>
                          <a:spcPct val="100000"/>
                        </a:lnSpc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Tuna &amp; Cheese Melt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Tomato &amp; Basil Pasta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Garlic Bread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5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Pepperoni Pizza</a:t>
                      </a: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13843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lang="en-GB"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SIDE</a:t>
                      </a:r>
                      <a:endParaRPr lang="en-GB"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Lemon &amp; Herb Couscous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Roasted Cumin Carrots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Tomato, Cucumber &amp; Parsley Salad</a:t>
                      </a: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Paprika Roasted Potato Wedges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Buttered sweetcorn &amp; Peas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Cabbage &amp; Carrot Slaw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Roast Courgette, Peppers &amp; Cherry Tomatoes</a:t>
                      </a:r>
                    </a:p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Garlic Bread</a:t>
                      </a:r>
                    </a:p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Garlic &amp; Lemon Green Beans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endParaRPr lang="en-GB" sz="1500" dirty="0">
                        <a:latin typeface="Sofia Pro"/>
                        <a:cs typeface="Sofia Pro"/>
                      </a:endParaRP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Pineapple Chilli Pickle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Pilau 50/50 Rice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Kachumber Salad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Turmeric  Cauliflower</a:t>
                      </a:r>
                    </a:p>
                  </a:txBody>
                  <a:tcPr marL="0" marR="0" marT="6413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3395" marR="48577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Seasoned Wedges, Baked Beans, Corn on the Cob, Coleslaw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6413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97305">
                <a:tc>
                  <a:txBody>
                    <a:bodyPr/>
                    <a:lstStyle/>
                    <a:p>
                      <a:pPr marL="118745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8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DESSERT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32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Berry Crumble &amp; Custard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682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Lemon Courgette, Drizzle Sponge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346710" marR="343535" algn="ctr">
                        <a:lnSpc>
                          <a:spcPct val="100000"/>
                        </a:lnSpc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Chocolate Beetroot Brownie Squares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76200" marR="67945" indent="237490" algn="ctr">
                        <a:lnSpc>
                          <a:spcPct val="124300"/>
                        </a:lnSpc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Jelly,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1303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Apple &amp; Cinnamon Sponge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222885" marR="215265" algn="ctr">
                        <a:lnSpc>
                          <a:spcPct val="100000"/>
                        </a:lnSpc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479425" marR="162560" indent="-309245" algn="ctr">
                        <a:lnSpc>
                          <a:spcPct val="124300"/>
                        </a:lnSpc>
                      </a:pP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Selection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of</a:t>
                      </a:r>
                      <a:r>
                        <a:rPr sz="1500" b="0" spc="29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I</a:t>
                      </a:r>
                      <a:r>
                        <a:rPr sz="15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ce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creams Jelly</a:t>
                      </a:r>
                      <a:r>
                        <a:rPr sz="1500" b="0" spc="-6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1303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65200">
                <a:tc>
                  <a:txBody>
                    <a:bodyPr/>
                    <a:lstStyle/>
                    <a:p>
                      <a:pPr marL="13716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5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DAILY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5">
                  <a:txBody>
                    <a:bodyPr/>
                    <a:lstStyle/>
                    <a:p>
                      <a:pPr marL="4335780" marR="4328160" algn="ctr">
                        <a:lnSpc>
                          <a:spcPct val="146900"/>
                        </a:lnSpc>
                        <a:spcBef>
                          <a:spcPts val="695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Baked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jacket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potato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with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toppings</a:t>
                      </a:r>
                      <a:endParaRPr lang="en-GB" sz="1500" b="0" spc="-2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4335780" marR="4328160" algn="ctr">
                        <a:lnSpc>
                          <a:spcPct val="146900"/>
                        </a:lnSpc>
                        <a:spcBef>
                          <a:spcPts val="695"/>
                        </a:spcBef>
                      </a:pP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Salad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bar</a:t>
                      </a: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– Freshly Baked Bread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8826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209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1D267-A6D9-7119-A980-E7C03935D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2628CFC5-0C5B-92FD-5DE4-B6B3846C7A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501499"/>
              </p:ext>
            </p:extLst>
          </p:nvPr>
        </p:nvGraphicFramePr>
        <p:xfrm>
          <a:off x="1009650" y="1025271"/>
          <a:ext cx="12698413" cy="86652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97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5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70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2925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MONDAY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8480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32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TUESDAY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29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WEDNESDAY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3070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33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THURSDAY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28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FRIDAY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2969">
                <a:tc>
                  <a:txBody>
                    <a:bodyPr/>
                    <a:lstStyle/>
                    <a:p>
                      <a:pPr marL="12065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SOUP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4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Potato &amp; Watercress</a:t>
                      </a:r>
                    </a:p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7975" marR="30035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400" b="0" spc="-4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Carrot &amp; Coriander</a:t>
                      </a:r>
                      <a:endParaRPr lang="en-GB" sz="1400" b="0" spc="-5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307975" marR="30035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7020" marR="2794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4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Spring Vegetable</a:t>
                      </a:r>
                      <a:endParaRPr lang="en-GB" sz="1400" b="0" spc="-3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287020" marR="2794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4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Miso</a:t>
                      </a:r>
                    </a:p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255" marR="2540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</a:t>
                      </a:r>
                      <a:r>
                        <a:rPr lang="en-GB" sz="14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hef’s</a:t>
                      </a: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Soup of the day</a:t>
                      </a: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3919">
                <a:tc>
                  <a:txBody>
                    <a:bodyPr/>
                    <a:lstStyle/>
                    <a:p>
                      <a:pPr marL="118745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MA</a:t>
                      </a:r>
                      <a:r>
                        <a:rPr lang="en-GB"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I</a:t>
                      </a: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N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0555" marR="113664" indent="-509270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      Sumac Roasted Chicken Thigh, Herb &amp; Lemon Dressing   </a:t>
                      </a: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58419" indent="-185420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4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Turkey &amp; Pepper Fajita </a:t>
                      </a:r>
                    </a:p>
                    <a:p>
                      <a:pPr marL="250825" marR="58419" indent="-185420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4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Tomato Salsa</a:t>
                      </a: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lang="en-GB" sz="1400" dirty="0">
                          <a:latin typeface="Sofia Pro"/>
                          <a:cs typeface="Times New Roman"/>
                        </a:rPr>
                        <a:t>Plant based meat balls in a rich tomato Sauce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0350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6559" marR="59055" indent="-34988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4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Panko Chicken Fillet</a:t>
                      </a:r>
                    </a:p>
                    <a:p>
                      <a:pPr marL="416559" marR="59055" indent="-34988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8455" marR="330835" indent="6667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4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Battered Fish,</a:t>
                      </a:r>
                      <a:r>
                        <a:rPr sz="1400" b="0" spc="-1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400" b="0" spc="-1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</a:t>
                      </a:r>
                      <a:r>
                        <a:rPr sz="1400" b="0" spc="-1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artar</a:t>
                      </a:r>
                      <a:r>
                        <a:rPr sz="14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4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sauce,</a:t>
                      </a:r>
                      <a:r>
                        <a:rPr sz="14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Lemon Wedge</a:t>
                      </a: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1095">
                <a:tc>
                  <a:txBody>
                    <a:bodyPr/>
                    <a:lstStyle/>
                    <a:p>
                      <a:pPr marL="275590" marR="118110" indent="-149860" algn="ctr">
                        <a:lnSpc>
                          <a:spcPts val="1920"/>
                        </a:lnSpc>
                        <a:spcBef>
                          <a:spcPts val="1375"/>
                        </a:spcBef>
                      </a:pPr>
                      <a:r>
                        <a:rPr sz="1300" spc="-204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VEGGIE </a:t>
                      </a: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MAIN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174625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208279" marR="200025" algn="ctr">
                        <a:lnSpc>
                          <a:spcPct val="100000"/>
                        </a:lnSpc>
                      </a:pPr>
                      <a:r>
                        <a:rPr lang="en-GB" sz="1400" b="0" spc="-4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Chickpea Falafel</a:t>
                      </a:r>
                    </a:p>
                    <a:p>
                      <a:pPr marL="208279" marR="200025" algn="ctr">
                        <a:lnSpc>
                          <a:spcPct val="100000"/>
                        </a:lnSpc>
                      </a:pPr>
                      <a:endParaRPr lang="en-GB" sz="1400" b="0" spc="-45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208279" marR="200025" algn="ctr">
                        <a:lnSpc>
                          <a:spcPct val="100000"/>
                        </a:lnSpc>
                      </a:pPr>
                      <a:r>
                        <a:rPr lang="en-GB" sz="1400" b="0" spc="-4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Beetroot &amp; Apple Pickle</a:t>
                      </a: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379730" marR="372110" algn="ctr">
                        <a:lnSpc>
                          <a:spcPct val="100000"/>
                        </a:lnSpc>
                      </a:pPr>
                      <a:r>
                        <a:rPr lang="en-GB" sz="14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Courgette, Pea &amp; feta Bake</a:t>
                      </a: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117475" marR="110489" algn="ctr">
                        <a:lnSpc>
                          <a:spcPct val="100000"/>
                        </a:lnSpc>
                      </a:pPr>
                      <a:r>
                        <a:rPr lang="en-GB"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Mediterranean Vegetable &amp; Lentil Ragu</a:t>
                      </a: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r>
                        <a:rPr lang="en-GB" sz="1400" dirty="0">
                          <a:latin typeface="Sofia Pro"/>
                          <a:cs typeface="Times New Roman"/>
                        </a:rPr>
                        <a:t>Vegetable Teriyaki Noodle Stir fry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81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lang="en-GB" sz="1400" dirty="0">
                          <a:latin typeface="Sofia Pro"/>
                          <a:cs typeface="Times New Roman"/>
                        </a:rPr>
                        <a:t>Vegan Fishless Fingers</a:t>
                      </a: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29665">
                <a:tc>
                  <a:txBody>
                    <a:bodyPr/>
                    <a:lstStyle/>
                    <a:p>
                      <a:pPr marL="129539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300" spc="-2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STREET</a:t>
                      </a:r>
                    </a:p>
                    <a:p>
                      <a:pPr marL="129539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300" spc="-2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EATS</a:t>
                      </a:r>
                      <a:endParaRPr lang="en-GB"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128270" marB="0" vert="vert270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015" marR="366395" algn="ctr">
                        <a:lnSpc>
                          <a:spcPct val="100000"/>
                        </a:lnSpc>
                        <a:spcBef>
                          <a:spcPts val="1710"/>
                        </a:spcBef>
                      </a:pPr>
                      <a:r>
                        <a:rPr lang="en-GB" sz="1400" dirty="0">
                          <a:latin typeface="Sofia Pro"/>
                          <a:cs typeface="Sofia Pro"/>
                        </a:rPr>
                        <a:t>Baked Potato :-Beans, Tuna Mayo, Cheese, Coleslaw</a:t>
                      </a:r>
                    </a:p>
                  </a:txBody>
                  <a:tcPr marL="0" marR="0" marT="21717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88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ofia Pro"/>
                          <a:cs typeface="Sofia Pro"/>
                        </a:rPr>
                        <a:t>Southern Fried Chicken Strips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88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ofia Pro"/>
                          <a:cs typeface="Sofia Pro"/>
                        </a:rPr>
                        <a:t>French Fries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400" dirty="0">
                          <a:latin typeface="Times New Roman"/>
                          <a:cs typeface="Times New Roman"/>
                        </a:rPr>
                        <a:t>Grilled Panini’s :-</a:t>
                      </a:r>
                    </a:p>
                    <a:p>
                      <a:pPr marL="843915" marR="60960" indent="-774700" algn="ctr">
                        <a:lnSpc>
                          <a:spcPct val="100000"/>
                        </a:lnSpc>
                      </a:pPr>
                      <a:r>
                        <a:rPr lang="en-GB" sz="14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Cheese, Tomato &amp; Pesto</a:t>
                      </a:r>
                    </a:p>
                    <a:p>
                      <a:pPr marL="843915" marR="60960" indent="-774700" algn="ctr">
                        <a:lnSpc>
                          <a:spcPct val="100000"/>
                        </a:lnSpc>
                      </a:pPr>
                      <a:r>
                        <a:rPr lang="en-GB" sz="14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Tuna &amp; Cheese Melt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400" dirty="0">
                          <a:latin typeface="Times New Roman"/>
                          <a:cs typeface="Times New Roman"/>
                        </a:rPr>
                        <a:t>Cheese Sauce Pasta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400" dirty="0">
                          <a:latin typeface="Times New Roman"/>
                          <a:cs typeface="Times New Roman"/>
                        </a:rPr>
                        <a:t>Garlic Bread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5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ofia Pro"/>
                          <a:cs typeface="Sofia Pro"/>
                        </a:rPr>
                        <a:t>Chicken &amp; Sweetcorn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5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ofia Pro"/>
                          <a:cs typeface="Sofia Pro"/>
                        </a:rPr>
                        <a:t> Pizza</a:t>
                      </a: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13843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lang="en-GB"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SIDE</a:t>
                      </a:r>
                      <a:endParaRPr lang="en-GB"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2920" marR="199390" lvl="0" indent="-296545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ofia Pro"/>
                          <a:cs typeface="Sofia Pro"/>
                        </a:rPr>
                        <a:t>Mexican Rice</a:t>
                      </a:r>
                    </a:p>
                    <a:p>
                      <a:pPr marL="502920" marR="199390" lvl="0" indent="-296545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Braised Spinach &amp; Cabbage with garlic</a:t>
                      </a:r>
                    </a:p>
                    <a:p>
                      <a:pPr marL="502920" marR="199390" lvl="0" indent="-296545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Steamed Broccoli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endParaRPr lang="en-GB" sz="1400" b="0" spc="-3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Roasted sweet potato cubes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Pepper &amp; Onion Sofrito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Sweetcorn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endParaRPr lang="en-GB" sz="1400" b="0" spc="-3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GB" sz="14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Spaghetti Pasta</a:t>
                      </a:r>
                    </a:p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GB" sz="14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Braised Kale</a:t>
                      </a:r>
                    </a:p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GB" sz="14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Herb Roasted Root Vegetables</a:t>
                      </a: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Sticky Jasmine Rice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Katsu Sauce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Pak choi &amp; cabbage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Broccoli &amp; Soy Glaze</a:t>
                      </a:r>
                    </a:p>
                  </a:txBody>
                  <a:tcPr marL="0" marR="0" marT="6413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3395" marR="48577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400" dirty="0">
                          <a:latin typeface="Sofia Pro"/>
                          <a:cs typeface="Sofia Pro"/>
                        </a:rPr>
                        <a:t>Chip Shop Chips, Baked Beans, Mushy Peas, Garden Peas</a:t>
                      </a: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6413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97305">
                <a:tc>
                  <a:txBody>
                    <a:bodyPr/>
                    <a:lstStyle/>
                    <a:p>
                      <a:pPr marL="118745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8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DESSERT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32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Jam Sponge Pudding &amp; Custard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682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346710" marR="343535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Oaty Pumpkin &amp; Sunflower Seed Flapjacks, Jelly, </a:t>
                      </a: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lang="en-GB" sz="1500" dirty="0">
                        <a:latin typeface="Sofia Pro"/>
                        <a:cs typeface="Sofia Pro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710" marR="343535" algn="ctr">
                        <a:lnSpc>
                          <a:spcPct val="100000"/>
                        </a:lnSpc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Banana Loaf Cake</a:t>
                      </a:r>
                      <a:endParaRPr lang="en-GB" sz="1500" dirty="0">
                        <a:latin typeface="Sofia Pro"/>
                        <a:cs typeface="Sofia Pr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lang="en-GB" sz="1500" dirty="0">
                        <a:latin typeface="Sofia Pro"/>
                        <a:cs typeface="Sofia Pr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303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885" marR="215265" algn="ctr">
                        <a:lnSpc>
                          <a:spcPct val="100000"/>
                        </a:lnSpc>
                      </a:pPr>
                      <a:endParaRPr lang="en-GB" sz="1500" dirty="0">
                        <a:latin typeface="Times New Roman"/>
                        <a:cs typeface="Times New Roman"/>
                      </a:endParaRPr>
                    </a:p>
                    <a:p>
                      <a:pPr marL="222885" marR="215265" algn="ctr">
                        <a:lnSpc>
                          <a:spcPct val="100000"/>
                        </a:lnSpc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Lemon Cheesecake Pot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479425" marR="162560" indent="-309245" algn="ctr">
                        <a:lnSpc>
                          <a:spcPct val="124300"/>
                        </a:lnSpc>
                      </a:pP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Selection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of</a:t>
                      </a:r>
                      <a:r>
                        <a:rPr sz="1500" b="0" spc="29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I</a:t>
                      </a:r>
                      <a:r>
                        <a:rPr sz="15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ce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creams Jelly</a:t>
                      </a:r>
                      <a:r>
                        <a:rPr sz="1500" b="0" spc="-6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1303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65200">
                <a:tc>
                  <a:txBody>
                    <a:bodyPr/>
                    <a:lstStyle/>
                    <a:p>
                      <a:pPr marL="13716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5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DAILY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5">
                  <a:txBody>
                    <a:bodyPr/>
                    <a:lstStyle/>
                    <a:p>
                      <a:pPr marL="4335780" marR="4328160" algn="ctr">
                        <a:lnSpc>
                          <a:spcPct val="146900"/>
                        </a:lnSpc>
                        <a:spcBef>
                          <a:spcPts val="695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Baked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jacket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potato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with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toppings</a:t>
                      </a:r>
                      <a:endParaRPr lang="en-GB" sz="1500" b="0" spc="-2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4335780" marR="4328160" algn="ctr">
                        <a:lnSpc>
                          <a:spcPct val="146900"/>
                        </a:lnSpc>
                        <a:spcBef>
                          <a:spcPts val="695"/>
                        </a:spcBef>
                      </a:pP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Salad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bar</a:t>
                      </a: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– Freshly Baked Bread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8826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3783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890</TotalTime>
  <Words>742</Words>
  <Application>Microsoft Office PowerPoint</Application>
  <PresentationFormat>Custom</PresentationFormat>
  <Paragraphs>226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 Black</vt:lpstr>
      <vt:lpstr>Calibri</vt:lpstr>
      <vt:lpstr>Sofia Pro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Catering Staff</dc:creator>
  <cp:lastModifiedBy>Robert Stewart</cp:lastModifiedBy>
  <cp:revision>13</cp:revision>
  <cp:lastPrinted>2025-12-09T18:07:53Z</cp:lastPrinted>
  <dcterms:created xsi:type="dcterms:W3CDTF">2025-04-25T16:09:17Z</dcterms:created>
  <dcterms:modified xsi:type="dcterms:W3CDTF">2026-04-12T11:24:16Z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2025-04-25T00:00:00Z</vt:filetime>
  </property>
  <property fmtid="{D5CDD505-2E9C-101B-9397-08002B2CF9AE}" pid="3" name="Creator">
    <vt:lpwstr>Adobe InDesign 20.2 (Windows)</vt:lpwstr>
  </property>
  <property fmtid="{D5CDD505-2E9C-101B-9397-08002B2CF9AE}" pid="4" name="LastSaved">
    <vt:filetime>2025-04-25T00:00:00Z</vt:filetime>
  </property>
  <property fmtid="{D5CDD505-2E9C-101B-9397-08002B2CF9AE}" pid="5" name="Producer">
    <vt:lpwstr>Adobe PDF Library 17.0</vt:lpwstr>
  </property>
</Properties>
</file>